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1086" r:id="rId3"/>
    <p:sldId id="1033" r:id="rId4"/>
    <p:sldId id="859" r:id="rId5"/>
    <p:sldId id="846" r:id="rId6"/>
    <p:sldId id="878" r:id="rId7"/>
    <p:sldId id="857" r:id="rId8"/>
    <p:sldId id="1087" r:id="rId9"/>
    <p:sldId id="836" r:id="rId10"/>
  </p:sldIdLst>
  <p:sldSz cx="12192000" cy="6858000"/>
  <p:notesSz cx="9928225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C8FCCE"/>
    <a:srgbClr val="FFBCBC"/>
    <a:srgbClr val="EDEFE5"/>
    <a:srgbClr val="6286F8"/>
    <a:srgbClr val="A0E5FE"/>
    <a:srgbClr val="A4F2FA"/>
    <a:srgbClr val="1D0116"/>
    <a:srgbClr val="46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6374" autoAdjust="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696" cy="3403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530" y="0"/>
            <a:ext cx="4301696" cy="3403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361"/>
            <a:ext cx="4301696" cy="3403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530" y="6457361"/>
            <a:ext cx="4301696" cy="3403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696" cy="3403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6530" y="0"/>
            <a:ext cx="4301696" cy="3403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0338" y="511175"/>
            <a:ext cx="4530725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544" y="3230835"/>
            <a:ext cx="7283139" cy="30563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7361"/>
            <a:ext cx="4301696" cy="3403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530" y="6457361"/>
            <a:ext cx="4301696" cy="34031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05100" y="511175"/>
            <a:ext cx="4537075" cy="255270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65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05100" y="511175"/>
            <a:ext cx="4537075" cy="255270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87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00338" y="511175"/>
            <a:ext cx="4530725" cy="254793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7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00338" y="511175"/>
            <a:ext cx="4530725" cy="254793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46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00338" y="511175"/>
            <a:ext cx="4530725" cy="254793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16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00338" y="511175"/>
            <a:ext cx="4530725" cy="254793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323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00338" y="511175"/>
            <a:ext cx="4530725" cy="254793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70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09600" y="1600205"/>
            <a:ext cx="109728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40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правоприменительной практики при осуществлении контрольной (надзорной) деятельности по надзору за объектами магистрального трубопроводного транспорта за 2024 год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1514475" y="592658"/>
            <a:ext cx="9153525" cy="1677988"/>
            <a:chOff x="-6" y="-433"/>
            <a:chExt cx="5766" cy="1057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" y="-433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2420888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128" y="6203512"/>
            <a:ext cx="6391275" cy="393839"/>
          </a:xfrm>
        </p:spPr>
        <p:txBody>
          <a:bodyPr/>
          <a:lstStyle/>
          <a:p>
            <a:r>
              <a:rPr lang="ru-RU" sz="2000" dirty="0"/>
              <a:t>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5DF2D9-F395-441C-A32E-3D187F552E02}"/>
              </a:ext>
            </a:extLst>
          </p:cNvPr>
          <p:cNvSpPr txBox="1"/>
          <p:nvPr/>
        </p:nvSpPr>
        <p:spPr>
          <a:xfrm>
            <a:off x="2639616" y="5175838"/>
            <a:ext cx="72728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Главный государственный инспектор  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Шамсутдинов Дамир Радифович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2370747" y="138702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30" y="16181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8D14F27-6C72-49C7-83CD-4E7E3B169DEA}"/>
              </a:ext>
            </a:extLst>
          </p:cNvPr>
          <p:cNvSpPr txBox="1"/>
          <p:nvPr/>
        </p:nvSpPr>
        <p:spPr>
          <a:xfrm>
            <a:off x="1030795" y="990165"/>
            <a:ext cx="101304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cap="all" dirty="0">
                <a:latin typeface="Calibri" pitchFamily="34" charset="0"/>
                <a:cs typeface="Calibri" pitchFamily="34" charset="0"/>
              </a:rPr>
              <a:t>основные нормативные правовые акты, Применяемые при осуществлении надзора за объектами магистрального трубопроводного транспорта:</a:t>
            </a:r>
            <a:endParaRPr lang="ru-RU" sz="2600" cap="al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6B6A82-30AC-4AF2-9215-040096F796CA}"/>
              </a:ext>
            </a:extLst>
          </p:cNvPr>
          <p:cNvSpPr txBox="1"/>
          <p:nvPr/>
        </p:nvSpPr>
        <p:spPr>
          <a:xfrm>
            <a:off x="1512168" y="2282827"/>
            <a:ext cx="10130410" cy="4414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defTabSz="720000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7200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закон от 21.07.1997 № 116-ФЗ «О промышленной безопасности опасных производственных объектов»;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defTabSz="7200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7200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Технический регламент Евразийского экономического союза «О требованиях к магистральным трубопроводам для транспортирования жидких и газообразных углеводородов» (ТР ЕАЭС 049/2020), утвержденный решением </a:t>
            </a:r>
            <a:b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Совета Евразийской экономической комиссии от 23.12.2020 № 121;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defTabSz="7200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7200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охраны магистральных газопроводов, утвержденные постановлением Правительства Российской Федерации 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08.09.2017 № 1083;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defTabSz="7200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7200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Федеральные нормы и правила в области промышленной безопасности «Правила безопасности опасных производственных объектов подземных хранилищ газа», утвержденные приказом Федеральной службы по экологическому, технологическому 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атомному надзору от 09.12.2020 № 511 (зарегистрирован в Минюсте России от 18.12.2020 № 61589);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defTabSz="7200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7200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Федеральные нормы и правила в области промышленной безопасности «Правила безопасности для опасных производственных объектов магистральных трубопроводов», утвержденные приказом Федеральной службы 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экологическому, технологическому и атомному надзору от 11.12.2020 № 517 (зарегистрирован в Минюсте России 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23.12.2020 № 61745);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defTabSz="7200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7200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Федеральные нормы и правила в области промышленной безопасности «Правила промышленной безопасности складов нефти и нефтепродуктов», утвержденные приказом Федеральной службы по экологическому, технологическому и атомному надзору от 15.12.2020 № 529 (зарегистрирован в Минюсте России от 30.12.2020 № 61965).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7118025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2370747" y="138702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30" y="16181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D79F68-DA23-4B0C-A19F-C7DB6A7FD324}"/>
              </a:ext>
            </a:extLst>
          </p:cNvPr>
          <p:cNvSpPr txBox="1"/>
          <p:nvPr/>
        </p:nvSpPr>
        <p:spPr>
          <a:xfrm>
            <a:off x="4336834" y="993428"/>
            <a:ext cx="38402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cap="all" dirty="0">
                <a:latin typeface="Calibri" pitchFamily="34" charset="0"/>
                <a:cs typeface="Calibri" pitchFamily="34" charset="0"/>
              </a:rPr>
              <a:t>Эксплуатируемые ОПО</a:t>
            </a:r>
            <a:endParaRPr lang="ru-RU" sz="2600" cap="al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653A1E-FAB3-4341-A1B0-E69A9A1F0A2D}"/>
              </a:ext>
            </a:extLst>
          </p:cNvPr>
          <p:cNvSpPr txBox="1"/>
          <p:nvPr/>
        </p:nvSpPr>
        <p:spPr>
          <a:xfrm>
            <a:off x="1767361" y="1661900"/>
            <a:ext cx="890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20 организаций, осуществляющих эксплуатацию объектов магистрального трубопроводного транспорта</a:t>
            </a: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B5B0B561-DFCA-401C-8BA9-3F39E7384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547273"/>
              </p:ext>
            </p:extLst>
          </p:nvPr>
        </p:nvGraphicFramePr>
        <p:xfrm>
          <a:off x="1625115" y="2852936"/>
          <a:ext cx="8941771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28783">
                  <a:extLst>
                    <a:ext uri="{9D8B030D-6E8A-4147-A177-3AD203B41FA5}">
                      <a16:colId xmlns:a16="http://schemas.microsoft.com/office/drawing/2014/main" val="1108280239"/>
                    </a:ext>
                  </a:extLst>
                </a:gridCol>
                <a:gridCol w="3412988">
                  <a:extLst>
                    <a:ext uri="{9D8B030D-6E8A-4147-A177-3AD203B41FA5}">
                      <a16:colId xmlns:a16="http://schemas.microsoft.com/office/drawing/2014/main" val="2392487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000" dirty="0"/>
                        <a:t>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dirty="0"/>
                        <a:t>63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3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/>
                        <a:t>II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209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756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/>
                        <a:t>III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dirty="0"/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57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/>
                        <a:t>IV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dirty="0"/>
                        <a:t>40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22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000" dirty="0"/>
                        <a:t>ВСЕГО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322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4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714829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70747" y="138700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28" y="161810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FB626A-E6EB-4921-8000-3E7414D19196}"/>
              </a:ext>
            </a:extLst>
          </p:cNvPr>
          <p:cNvSpPr txBox="1"/>
          <p:nvPr/>
        </p:nvSpPr>
        <p:spPr>
          <a:xfrm>
            <a:off x="2821893" y="1068125"/>
            <a:ext cx="687010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cap="all" dirty="0">
                <a:latin typeface="Calibri" pitchFamily="34" charset="0"/>
                <a:cs typeface="Calibri" pitchFamily="34" charset="0"/>
              </a:rPr>
              <a:t>Динамика аварийности и травматизма </a:t>
            </a:r>
            <a:endParaRPr lang="ru-RU" sz="26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38C38F25-04B3-487D-A26C-854B5FC66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848098"/>
              </p:ext>
            </p:extLst>
          </p:nvPr>
        </p:nvGraphicFramePr>
        <p:xfrm>
          <a:off x="1818181" y="1863988"/>
          <a:ext cx="8324966" cy="404590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08550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1206671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1206671">
                  <a:extLst>
                    <a:ext uri="{9D8B030D-6E8A-4147-A177-3AD203B41FA5}">
                      <a16:colId xmlns:a16="http://schemas.microsoft.com/office/drawing/2014/main" val="1422494034"/>
                    </a:ext>
                  </a:extLst>
                </a:gridCol>
                <a:gridCol w="1223606">
                  <a:extLst>
                    <a:ext uri="{9D8B030D-6E8A-4147-A177-3AD203B41FA5}">
                      <a16:colId xmlns:a16="http://schemas.microsoft.com/office/drawing/2014/main" val="1615235237"/>
                    </a:ext>
                  </a:extLst>
                </a:gridCol>
                <a:gridCol w="1110348">
                  <a:extLst>
                    <a:ext uri="{9D8B030D-6E8A-4147-A177-3AD203B41FA5}">
                      <a16:colId xmlns:a16="http://schemas.microsoft.com/office/drawing/2014/main" val="363192773"/>
                    </a:ext>
                  </a:extLst>
                </a:gridCol>
                <a:gridCol w="1269120">
                  <a:extLst>
                    <a:ext uri="{9D8B030D-6E8A-4147-A177-3AD203B41FA5}">
                      <a16:colId xmlns:a16="http://schemas.microsoft.com/office/drawing/2014/main" val="3173638355"/>
                    </a:ext>
                  </a:extLst>
                </a:gridCol>
              </a:tblGrid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Событие / год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2020 год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2021 год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</a:rPr>
                        <a:t>2022 год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2023 год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2024 год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Авария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0 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3238309"/>
                  </a:ext>
                </a:extLst>
              </a:tr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Инцидент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  <a:tr h="90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Несчастный случай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0 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0408559"/>
                  </a:ext>
                </a:extLst>
              </a:tr>
              <a:tr h="90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Всего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4313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71599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70747" y="138700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28" y="161810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F942712-3198-47FE-923A-C256AB541251}"/>
              </a:ext>
            </a:extLst>
          </p:cNvPr>
          <p:cNvSpPr txBox="1"/>
          <p:nvPr/>
        </p:nvSpPr>
        <p:spPr>
          <a:xfrm>
            <a:off x="1678866" y="966847"/>
            <a:ext cx="88342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cap="all" dirty="0">
                <a:latin typeface="Calibri" pitchFamily="34" charset="0"/>
                <a:cs typeface="Calibri" pitchFamily="34" charset="0"/>
              </a:rPr>
              <a:t>Динамика контрольной (надзорной) деятельности </a:t>
            </a:r>
            <a:endParaRPr lang="ru-RU" sz="26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9366D4BF-5030-4093-9B49-B5AF1C96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732641"/>
              </p:ext>
            </p:extLst>
          </p:nvPr>
        </p:nvGraphicFramePr>
        <p:xfrm>
          <a:off x="296882" y="1665962"/>
          <a:ext cx="11775780" cy="366510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76512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956101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1238494">
                  <a:extLst>
                    <a:ext uri="{9D8B030D-6E8A-4147-A177-3AD203B41FA5}">
                      <a16:colId xmlns:a16="http://schemas.microsoft.com/office/drawing/2014/main" val="1422494034"/>
                    </a:ext>
                  </a:extLst>
                </a:gridCol>
                <a:gridCol w="1238494">
                  <a:extLst>
                    <a:ext uri="{9D8B030D-6E8A-4147-A177-3AD203B41FA5}">
                      <a16:colId xmlns:a16="http://schemas.microsoft.com/office/drawing/2014/main" val="1615235237"/>
                    </a:ext>
                  </a:extLst>
                </a:gridCol>
                <a:gridCol w="1311113">
                  <a:extLst>
                    <a:ext uri="{9D8B030D-6E8A-4147-A177-3AD203B41FA5}">
                      <a16:colId xmlns:a16="http://schemas.microsoft.com/office/drawing/2014/main" val="484538445"/>
                    </a:ext>
                  </a:extLst>
                </a:gridCol>
                <a:gridCol w="977613">
                  <a:extLst>
                    <a:ext uri="{9D8B030D-6E8A-4147-A177-3AD203B41FA5}">
                      <a16:colId xmlns:a16="http://schemas.microsoft.com/office/drawing/2014/main" val="363192773"/>
                    </a:ext>
                  </a:extLst>
                </a:gridCol>
                <a:gridCol w="1144363">
                  <a:extLst>
                    <a:ext uri="{9D8B030D-6E8A-4147-A177-3AD203B41FA5}">
                      <a16:colId xmlns:a16="http://schemas.microsoft.com/office/drawing/2014/main" val="3173638355"/>
                    </a:ext>
                  </a:extLst>
                </a:gridCol>
                <a:gridCol w="1144363">
                  <a:extLst>
                    <a:ext uri="{9D8B030D-6E8A-4147-A177-3AD203B41FA5}">
                      <a16:colId xmlns:a16="http://schemas.microsoft.com/office/drawing/2014/main" val="372329323"/>
                    </a:ext>
                  </a:extLst>
                </a:gridCol>
                <a:gridCol w="1260016">
                  <a:extLst>
                    <a:ext uri="{9D8B030D-6E8A-4147-A177-3AD203B41FA5}">
                      <a16:colId xmlns:a16="http://schemas.microsoft.com/office/drawing/2014/main" val="1443693082"/>
                    </a:ext>
                  </a:extLst>
                </a:gridCol>
                <a:gridCol w="1028711">
                  <a:extLst>
                    <a:ext uri="{9D8B030D-6E8A-4147-A177-3AD203B41FA5}">
                      <a16:colId xmlns:a16="http://schemas.microsoft.com/office/drawing/2014/main" val="3466197823"/>
                    </a:ext>
                  </a:extLst>
                </a:gridCol>
              </a:tblGrid>
              <a:tr h="74647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Показатель КНД /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Количество проведенных обследований состояния промышленной безопасности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Количество выявленных нарушений обязательных требований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4613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</a:rPr>
                        <a:t>Плановые КНМ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</a:rPr>
                        <a:t>Внеплановые КНМ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effectLst/>
                        </a:rPr>
                        <a:t>Оценка соответствия лицензионным требованиям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</a:rPr>
                        <a:t>В рамках ПГН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</a:rPr>
                        <a:t>Плановые КНМ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</a:rPr>
                        <a:t>Внеплановые КНМ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0" dirty="0">
                          <a:effectLst/>
                        </a:rPr>
                        <a:t>Оценка соответствия лицензионным требованиям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</a:rPr>
                        <a:t>В рамках ПГН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222503"/>
                  </a:ext>
                </a:extLst>
              </a:tr>
              <a:tr h="807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</a:rPr>
                        <a:t>Проверка выполнения предписания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effectLst/>
                        </a:rPr>
                        <a:t>Лицензионный контроль</a:t>
                      </a:r>
                      <a:endParaRPr lang="ru-RU" b="0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Лицензионный контроль</a:t>
                      </a:r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07987714"/>
                  </a:ext>
                </a:extLst>
              </a:tr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69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1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347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841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2907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  <a:tr h="90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1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394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1906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040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99703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70747" y="138700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28" y="161810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81C2973-67C7-4F7C-8A65-F958C162893E}"/>
              </a:ext>
            </a:extLst>
          </p:cNvPr>
          <p:cNvSpPr txBox="1"/>
          <p:nvPr/>
        </p:nvSpPr>
        <p:spPr>
          <a:xfrm>
            <a:off x="2818819" y="969111"/>
            <a:ext cx="6876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cap="all" dirty="0">
                <a:latin typeface="Calibri" pitchFamily="34" charset="0"/>
                <a:cs typeface="Calibri" pitchFamily="34" charset="0"/>
              </a:rPr>
              <a:t>Динамика Административной практики</a:t>
            </a:r>
            <a:endParaRPr lang="ru-RU" sz="26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2C422C6A-6457-422B-A377-82A48A77E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31465"/>
              </p:ext>
            </p:extLst>
          </p:nvPr>
        </p:nvGraphicFramePr>
        <p:xfrm>
          <a:off x="119336" y="1665961"/>
          <a:ext cx="11953327" cy="503022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97005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1468373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1468373">
                  <a:extLst>
                    <a:ext uri="{9D8B030D-6E8A-4147-A177-3AD203B41FA5}">
                      <a16:colId xmlns:a16="http://schemas.microsoft.com/office/drawing/2014/main" val="1615235237"/>
                    </a:ext>
                  </a:extLst>
                </a:gridCol>
                <a:gridCol w="750825">
                  <a:extLst>
                    <a:ext uri="{9D8B030D-6E8A-4147-A177-3AD203B41FA5}">
                      <a16:colId xmlns:a16="http://schemas.microsoft.com/office/drawing/2014/main" val="48453844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6319277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7363835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72329323"/>
                    </a:ext>
                  </a:extLst>
                </a:gridCol>
                <a:gridCol w="1271251">
                  <a:extLst>
                    <a:ext uri="{9D8B030D-6E8A-4147-A177-3AD203B41FA5}">
                      <a16:colId xmlns:a16="http://schemas.microsoft.com/office/drawing/2014/main" val="1443693082"/>
                    </a:ext>
                  </a:extLst>
                </a:gridCol>
                <a:gridCol w="1190337">
                  <a:extLst>
                    <a:ext uri="{9D8B030D-6E8A-4147-A177-3AD203B41FA5}">
                      <a16:colId xmlns:a16="http://schemas.microsoft.com/office/drawing/2014/main" val="3466197823"/>
                    </a:ext>
                  </a:extLst>
                </a:gridCol>
                <a:gridCol w="706763">
                  <a:extLst>
                    <a:ext uri="{9D8B030D-6E8A-4147-A177-3AD203B41FA5}">
                      <a16:colId xmlns:a16="http://schemas.microsoft.com/office/drawing/2014/main" val="1131900180"/>
                    </a:ext>
                  </a:extLst>
                </a:gridCol>
              </a:tblGrid>
              <a:tr h="183741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Показатель АП /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Количество дел об административных правонарушениях, возбужденных </a:t>
                      </a:r>
                      <a:b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по итогам контрольной (надзорной) деятельности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Вид административного наказания, по итогам рассмотрения дела об административном правонарушении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выявленных нарушений обязательных требований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647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</a:rPr>
                        <a:t>В отношении юридических лиц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</a:rPr>
                        <a:t>В отношении должностных лиц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</a:rPr>
                        <a:t>Всего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</a:rPr>
                        <a:t>Предупреждение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effectLst/>
                        </a:rPr>
                        <a:t>административный штраф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22503"/>
                  </a:ext>
                </a:extLst>
              </a:tr>
              <a:tr h="8027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</a:rPr>
                        <a:t>В отношении юридических лиц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</a:rPr>
                        <a:t>В отношении должностных лиц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</a:rPr>
                        <a:t>Всего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</a:rPr>
                        <a:t>В отношении юридических лиц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</a:rPr>
                        <a:t>В отношении должностных лиц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</a:rPr>
                        <a:t>Всего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4044113"/>
                  </a:ext>
                </a:extLst>
              </a:tr>
              <a:tr h="788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178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178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46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46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132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132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  <a:tr h="9539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207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207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59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59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148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</a:rPr>
                        <a:t>148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040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192962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70747" y="138700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28" y="161810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F127D46F-3554-416B-80D9-D3CE5136F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48" y="967340"/>
            <a:ext cx="7715304" cy="792088"/>
          </a:xfrm>
        </p:spPr>
        <p:txBody>
          <a:bodyPr anchor="t">
            <a:noAutofit/>
          </a:bodyPr>
          <a:lstStyle/>
          <a:p>
            <a:br>
              <a:rPr lang="ru-RU" sz="2400" b="1" cap="all" dirty="0">
                <a:latin typeface="Calibri" panose="020F0502020204030204" pitchFamily="34" charset="0"/>
              </a:rPr>
            </a:br>
            <a:endParaRPr lang="ru-RU" sz="2400" b="1" cap="all" dirty="0"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5D66E0-0CAA-4024-930D-690C2FC593ED}"/>
              </a:ext>
            </a:extLst>
          </p:cNvPr>
          <p:cNvSpPr txBox="1"/>
          <p:nvPr/>
        </p:nvSpPr>
        <p:spPr>
          <a:xfrm>
            <a:off x="191344" y="1429005"/>
            <a:ext cx="1181777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несвоевременное проведение экспертизы промышленной безопасности технических устройств с истекшим сроком службы, с целью определения возможности дальнейшей безопасной эксплуатации;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just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несвоевременное проведение экспертизы промышленной безопасности зданий и сооружений с истекшим сроком безопасной эксплуатации, определенным проектной документации или заключением экспертизы промышленной безопасности;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just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несвоевременное проведение экспертизы промышленной безопасности зданий и сооружений в случае отсутствия проектной документации, либо отсутствия в проектной документации данных о сроке эксплуатации здания или сооружения;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технического перевооружения опасного производственного объекта в отсутствие проектной документации </a:t>
            </a:r>
            <a:b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заключения экспертизы промышленной безопасности на проектную документацию;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just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монтажа, эксплуатации, технического обслуживания и ремонтов оборудования не соблюдение требований, установленные заводом изготовителем;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just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соблюдение условий безопасной эксплуатации, определенные в заключениях экспертиз промышленной безопасности </a:t>
            </a:r>
            <a:b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технические устройства, здания и сооружения;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негерметичного оборудования, применяемого на опасных производственных объектах ;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just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несвоевременное проведение водолазного обследования подводных переходов с целью анализа русловых процессов, оценки планово-высотного положения, наличия участков с отклонением от проектных отметок;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несвоевременное проведение оценки состояния изоляционных покрытий и эффективности работы средств </a:t>
            </a:r>
            <a:r>
              <a:rPr lang="ru-RU" sz="1700" b="0" i="0" u="none" strike="noStrike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электрохимзащиты</a:t>
            </a: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(электрометрия, коррозионное обследование), а также </a:t>
            </a:r>
            <a:r>
              <a:rPr lang="ru-RU" sz="1700" b="0" i="0" u="none" strike="noStrike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неустранение</a:t>
            </a: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выявленных соответствий;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7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необеспечение укомплектованности штата работников опасных производственных объектов.</a:t>
            </a:r>
            <a:endParaRPr lang="ru-RU" sz="17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DE3983-1DA3-4E59-A7CE-9BCF8A99424A}"/>
              </a:ext>
            </a:extLst>
          </p:cNvPr>
          <p:cNvSpPr txBox="1"/>
          <p:nvPr/>
        </p:nvSpPr>
        <p:spPr>
          <a:xfrm>
            <a:off x="605017" y="877062"/>
            <a:ext cx="1098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Выявленные нарушения в области промышленной безопасности</a:t>
            </a:r>
            <a:r>
              <a:rPr lang="en-US" sz="24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</a:t>
            </a:r>
            <a:r>
              <a:rPr lang="ru-RU" sz="24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</a:t>
            </a:r>
            <a:endParaRPr lang="ru-RU" sz="2400" cap="all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112754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70747" y="138700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28" y="161810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F127D46F-3554-416B-80D9-D3CE5136F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48" y="967340"/>
            <a:ext cx="7715304" cy="792088"/>
          </a:xfrm>
        </p:spPr>
        <p:txBody>
          <a:bodyPr anchor="t">
            <a:noAutofit/>
          </a:bodyPr>
          <a:lstStyle/>
          <a:p>
            <a:br>
              <a:rPr lang="ru-RU" sz="2400" b="1" cap="all" dirty="0">
                <a:latin typeface="Calibri" panose="020F0502020204030204" pitchFamily="34" charset="0"/>
              </a:rPr>
            </a:br>
            <a:endParaRPr lang="ru-RU" sz="2400" b="1" cap="all" dirty="0">
              <a:latin typeface="Calibri" panose="020F050202020403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281629F-5C99-45F7-B777-C14413F892DD}"/>
              </a:ext>
            </a:extLst>
          </p:cNvPr>
          <p:cNvSpPr txBox="1">
            <a:spLocks/>
          </p:cNvSpPr>
          <p:nvPr/>
        </p:nvSpPr>
        <p:spPr bwMode="auto">
          <a:xfrm>
            <a:off x="2238348" y="967340"/>
            <a:ext cx="771530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2600" b="1" kern="0" cap="all" dirty="0">
                <a:latin typeface="Calibri" panose="020F0502020204030204" pitchFamily="34" charset="0"/>
              </a:rPr>
              <a:t>Основные факторы риска промышленной безопасности</a:t>
            </a:r>
            <a:br>
              <a:rPr lang="ru-RU" sz="2800" b="1" kern="0" cap="all" dirty="0">
                <a:latin typeface="Calibri" panose="020F0502020204030204" pitchFamily="34" charset="0"/>
              </a:rPr>
            </a:br>
            <a:endParaRPr lang="ru-RU" sz="2800" b="1" kern="0" cap="all" dirty="0">
              <a:latin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473C0D-5614-414E-9BC6-3299C1768DDF}"/>
              </a:ext>
            </a:extLst>
          </p:cNvPr>
          <p:cNvSpPr txBox="1"/>
          <p:nvPr/>
        </p:nvSpPr>
        <p:spPr>
          <a:xfrm>
            <a:off x="1958796" y="2132856"/>
            <a:ext cx="828251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количество находящегося в эксплуатации оборудования, отработавшего свой расчётный срок службы (ресурс);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исполнительской дисциплины обслуживающего оборудование персонала, руководителей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специалистов предприятий (организаций), осуществляющих его эксплуатацию, ремонт, освидетельствование, диагностирование и экспертизу промышленной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4042854993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2" name="Group 36">
            <a:extLst>
              <a:ext uri="{FF2B5EF4-FFF2-40B4-BE49-F238E27FC236}">
                <a16:creationId xmlns:a16="http://schemas.microsoft.com/office/drawing/2014/main" id="{9CD5C103-E0AA-492A-A792-FD0EB87B0D21}"/>
              </a:ext>
            </a:extLst>
          </p:cNvPr>
          <p:cNvGrpSpPr>
            <a:grpSpLocks/>
          </p:cNvGrpSpPr>
          <p:nvPr/>
        </p:nvGrpSpPr>
        <p:grpSpPr bwMode="auto">
          <a:xfrm>
            <a:off x="1514475" y="592658"/>
            <a:ext cx="9153525" cy="1677988"/>
            <a:chOff x="-6" y="-433"/>
            <a:chExt cx="5766" cy="1057"/>
          </a:xfrm>
        </p:grpSpPr>
        <p:sp>
          <p:nvSpPr>
            <p:cNvPr id="14" name="Rectangle 37">
              <a:extLst>
                <a:ext uri="{FF2B5EF4-FFF2-40B4-BE49-F238E27FC236}">
                  <a16:creationId xmlns:a16="http://schemas.microsoft.com/office/drawing/2014/main" id="{AC4BC5FE-CA74-4472-9BB0-85E26EB78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15" name="Rectangle 38">
              <a:extLst>
                <a:ext uri="{FF2B5EF4-FFF2-40B4-BE49-F238E27FC236}">
                  <a16:creationId xmlns:a16="http://schemas.microsoft.com/office/drawing/2014/main" id="{27E20216-4307-43F8-8026-DC2C8754C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Rectangle 39">
              <a:extLst>
                <a:ext uri="{FF2B5EF4-FFF2-40B4-BE49-F238E27FC236}">
                  <a16:creationId xmlns:a16="http://schemas.microsoft.com/office/drawing/2014/main" id="{A856AF2F-4ECB-4814-9915-C5F0ABBCA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Text Box 40">
              <a:extLst>
                <a:ext uri="{FF2B5EF4-FFF2-40B4-BE49-F238E27FC236}">
                  <a16:creationId xmlns:a16="http://schemas.microsoft.com/office/drawing/2014/main" id="{26BA6BDC-3341-48AC-AE05-7D8D436A06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9" name="Picture 41" descr="fsetan_emblema2007">
              <a:extLst>
                <a:ext uri="{FF2B5EF4-FFF2-40B4-BE49-F238E27FC236}">
                  <a16:creationId xmlns:a16="http://schemas.microsoft.com/office/drawing/2014/main" id="{4A3C5DCE-0240-4DAF-A471-4363B31ED9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" y="-433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Line 2">
            <a:extLst>
              <a:ext uri="{FF2B5EF4-FFF2-40B4-BE49-F238E27FC236}">
                <a16:creationId xmlns:a16="http://schemas.microsoft.com/office/drawing/2014/main" id="{9A998109-6AF3-4110-901A-A6B70F838E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2420888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74358</TotalTime>
  <Words>833</Words>
  <Application>Microsoft Office PowerPoint</Application>
  <PresentationFormat>Широкоэкранный</PresentationFormat>
  <Paragraphs>169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Приёмная Игонова</cp:lastModifiedBy>
  <cp:revision>3039</cp:revision>
  <cp:lastPrinted>2021-04-02T07:24:06Z</cp:lastPrinted>
  <dcterms:created xsi:type="dcterms:W3CDTF">2000-02-02T11:29:10Z</dcterms:created>
  <dcterms:modified xsi:type="dcterms:W3CDTF">2025-05-16T05:31:21Z</dcterms:modified>
</cp:coreProperties>
</file>